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2"/>
  </p:sldMasterIdLst>
  <p:notesMasterIdLst>
    <p:notesMasterId r:id="rId21"/>
  </p:notesMasterIdLst>
  <p:handoutMasterIdLst>
    <p:handoutMasterId r:id="rId22"/>
  </p:handoutMasterIdLst>
  <p:sldIdLst>
    <p:sldId id="256" r:id="rId3"/>
    <p:sldId id="257" r:id="rId4"/>
    <p:sldId id="277" r:id="rId5"/>
    <p:sldId id="258" r:id="rId6"/>
    <p:sldId id="278" r:id="rId7"/>
    <p:sldId id="270" r:id="rId8"/>
    <p:sldId id="276" r:id="rId9"/>
    <p:sldId id="267" r:id="rId10"/>
    <p:sldId id="271" r:id="rId11"/>
    <p:sldId id="281" r:id="rId12"/>
    <p:sldId id="282" r:id="rId13"/>
    <p:sldId id="260" r:id="rId14"/>
    <p:sldId id="280" r:id="rId15"/>
    <p:sldId id="279" r:id="rId16"/>
    <p:sldId id="265" r:id="rId17"/>
    <p:sldId id="283" r:id="rId18"/>
    <p:sldId id="261" r:id="rId19"/>
    <p:sldId id="274" r:id="rId20"/>
  </p:sldIdLst>
  <p:sldSz cx="9144000" cy="6858000" type="screen4x3"/>
  <p:notesSz cx="6946900" cy="92837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99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5" autoAdjust="0"/>
    <p:restoredTop sz="94737" autoAdjust="0"/>
  </p:normalViewPr>
  <p:slideViewPr>
    <p:cSldViewPr>
      <p:cViewPr varScale="1">
        <p:scale>
          <a:sx n="76" d="100"/>
          <a:sy n="76" d="100"/>
        </p:scale>
        <p:origin x="1176" y="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t" anchorCtr="0" compatLnSpc="1">
            <a:prstTxWarp prst="textNoShape">
              <a:avLst/>
            </a:prstTxWarp>
          </a:bodyPr>
          <a:lstStyle>
            <a:lvl1pPr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37000" y="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t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b" anchorCtr="0" compatLnSpc="1">
            <a:prstTxWarp prst="textNoShape">
              <a:avLst/>
            </a:prstTxWarp>
          </a:bodyPr>
          <a:lstStyle>
            <a:lvl1pPr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4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37000" y="882015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b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fld id="{AF47CCCC-307A-4810-BAB0-0FB698B8C19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0066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t" anchorCtr="0" compatLnSpc="1">
            <a:prstTxWarp prst="textNoShape">
              <a:avLst/>
            </a:prstTxWarp>
          </a:bodyPr>
          <a:lstStyle>
            <a:lvl1pPr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51" name="Rectangle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525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2" name="Rectangle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25513" y="4410075"/>
            <a:ext cx="5095875" cy="417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dt" idx="1"/>
          </p:nvPr>
        </p:nvSpPr>
        <p:spPr bwMode="auto">
          <a:xfrm>
            <a:off x="3937000" y="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t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b" anchorCtr="0" compatLnSpc="1">
            <a:prstTxWarp prst="textNoShape">
              <a:avLst/>
            </a:prstTxWarp>
          </a:bodyPr>
          <a:lstStyle>
            <a:lvl1pPr defTabSz="927100" eaLnBrk="0" hangingPunct="0">
              <a:defRPr sz="1200"/>
            </a:lvl1pPr>
          </a:lstStyle>
          <a:p>
            <a:endParaRPr 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37000" y="8820150"/>
            <a:ext cx="3009900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738" tIns="46369" rIns="92738" bIns="46369" numCol="1" anchor="b" anchorCtr="0" compatLnSpc="1">
            <a:prstTxWarp prst="textNoShape">
              <a:avLst/>
            </a:prstTxWarp>
          </a:bodyPr>
          <a:lstStyle>
            <a:lvl1pPr algn="r" defTabSz="927100" eaLnBrk="0" hangingPunct="0">
              <a:defRPr sz="1200"/>
            </a:lvl1pPr>
          </a:lstStyle>
          <a:p>
            <a:fld id="{C7324988-157E-48A4-8BD0-4BF7D9FE91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591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4"/>
          <p:cNvSpPr>
            <a:spLocks noGrp="1" noChangeArrowheads="1"/>
          </p:cNvSpPr>
          <p:nvPr>
            <p:ph type="ctrTitle" sz="quarter"/>
          </p:nvPr>
        </p:nvSpPr>
        <p:spPr>
          <a:xfrm>
            <a:off x="1905000" y="2057400"/>
            <a:ext cx="6705600" cy="1447800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en-US" noProof="0" dirty="0" smtClean="0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209800" y="3581400"/>
            <a:ext cx="6400800" cy="1752600"/>
          </a:xfrm>
        </p:spPr>
        <p:txBody>
          <a:bodyPr/>
          <a:lstStyle>
            <a:lvl1pPr marL="0" indent="0">
              <a:spcBef>
                <a:spcPct val="20000"/>
              </a:spcBef>
              <a:buFontTx/>
              <a:buNone/>
              <a:defRPr/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en-US" noProof="0" dirty="0" smtClean="0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dt" sz="quarter" idx="2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sldNum" sz="quarter" idx="4"/>
          </p:nvPr>
        </p:nvSpPr>
        <p:spPr/>
        <p:txBody>
          <a:bodyPr/>
          <a:lstStyle>
            <a:lvl1pPr>
              <a:defRPr/>
            </a:lvl1pPr>
          </a:lstStyle>
          <a:p>
            <a:fld id="{98227F8F-9FEE-4D60-9626-1DC48B585FB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  <p:transition advTm="1000">
    <p:circl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EB85931-1F01-44C2-AE94-F9B21AF1DA2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233954"/>
      </p:ext>
    </p:extLst>
  </p:cSld>
  <p:clrMapOvr>
    <a:masterClrMapping/>
  </p:clrMapOvr>
  <p:transition advTm="1000">
    <p:circl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00850" y="1066800"/>
            <a:ext cx="165735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28800" y="1066800"/>
            <a:ext cx="4819650" cy="4953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ECC99D3-AE44-4BDA-A347-A4050423CC1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720470"/>
      </p:ext>
    </p:extLst>
  </p:cSld>
  <p:clrMapOvr>
    <a:masterClrMapping/>
  </p:clrMapOvr>
  <p:transition advTm="1000">
    <p:circl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31E662-8C2D-4714-B2E8-E4A1A5B8ABCC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251436"/>
      </p:ext>
    </p:extLst>
  </p:cSld>
  <p:clrMapOvr>
    <a:masterClrMapping/>
  </p:clrMapOvr>
  <p:transition advTm="1000">
    <p:circl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B0D690E-0FF2-4A81-898C-9EBC2AC677F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7723513"/>
      </p:ext>
    </p:extLst>
  </p:cSld>
  <p:clrMapOvr>
    <a:masterClrMapping/>
  </p:clrMapOvr>
  <p:transition advTm="1000">
    <p:circl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33600" y="2057400"/>
            <a:ext cx="30861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72100" y="2057400"/>
            <a:ext cx="3086100" cy="3962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1007BD0-32DF-427E-9756-F8EF23A4769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44830"/>
      </p:ext>
    </p:extLst>
  </p:cSld>
  <p:clrMapOvr>
    <a:masterClrMapping/>
  </p:clrMapOvr>
  <p:transition advTm="1000">
    <p:circl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A60DBD8-4379-4399-8344-B8D7ACF2543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514473"/>
      </p:ext>
    </p:extLst>
  </p:cSld>
  <p:clrMapOvr>
    <a:masterClrMapping/>
  </p:clrMapOvr>
  <p:transition advTm="1000">
    <p:circl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E5CE88-51E4-4EA4-88DF-D91611194BF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037095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674088-F302-4343-97F4-1652843EC3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907987"/>
      </p:ext>
    </p:extLst>
  </p:cSld>
  <p:clrMapOvr>
    <a:masterClrMapping/>
  </p:clrMapOvr>
  <p:transition advTm="1000">
    <p:circl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7B1C91-D629-419B-AA51-E48E4CF078B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592402"/>
      </p:ext>
    </p:extLst>
  </p:cSld>
  <p:clrMapOvr>
    <a:masterClrMapping/>
  </p:clrMapOvr>
  <p:transition advTm="1000">
    <p:circl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quarter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2AC46CD-AE69-47FD-ACC5-AB875E8BA73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027084"/>
      </p:ext>
    </p:extLst>
  </p:cSld>
  <p:clrMapOvr>
    <a:masterClrMapping/>
  </p:clrMapOvr>
  <p:transition advTm="1000">
    <p:circl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/>
            </a:gs>
            <a:gs pos="21000">
              <a:schemeClr val="accent2">
                <a:alpha val="76000"/>
              </a:schemeClr>
            </a:gs>
            <a:gs pos="100000">
              <a:schemeClr val="accent2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828800" y="1066800"/>
            <a:ext cx="66294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3600" y="2057400"/>
            <a:ext cx="6324600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1828800" y="62484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>
              <a:defRPr sz="12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03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86200" y="6248400"/>
            <a:ext cx="3048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ctr">
              <a:defRPr sz="1200"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86600" y="6248400"/>
            <a:ext cx="1905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+mn-lt"/>
              </a:defRPr>
            </a:lvl1pPr>
          </a:lstStyle>
          <a:p>
            <a:fld id="{F601FFC2-68D7-4AB8-B7F1-8ED445831F2C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381000" y="3810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9" name="Rectangle 8"/>
          <p:cNvSpPr/>
          <p:nvPr userDrawn="1"/>
        </p:nvSpPr>
        <p:spPr bwMode="auto">
          <a:xfrm>
            <a:off x="1066800" y="3810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981200" y="3810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1" name="Rectangle 10"/>
          <p:cNvSpPr/>
          <p:nvPr userDrawn="1"/>
        </p:nvSpPr>
        <p:spPr bwMode="auto">
          <a:xfrm>
            <a:off x="3352800" y="3810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5715000" y="3810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381000" y="9906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4" name="Rectangle 13"/>
          <p:cNvSpPr/>
          <p:nvPr userDrawn="1"/>
        </p:nvSpPr>
        <p:spPr bwMode="auto">
          <a:xfrm>
            <a:off x="381000" y="16002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5" name="Rectangle 14"/>
          <p:cNvSpPr/>
          <p:nvPr userDrawn="1"/>
        </p:nvSpPr>
        <p:spPr bwMode="auto">
          <a:xfrm>
            <a:off x="381000" y="6629400"/>
            <a:ext cx="457200" cy="457200"/>
          </a:xfrm>
          <a:prstGeom prst="rect">
            <a:avLst/>
          </a:prstGeom>
          <a:noFill/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6" name="Rectangle 15"/>
          <p:cNvSpPr/>
          <p:nvPr userDrawn="1"/>
        </p:nvSpPr>
        <p:spPr bwMode="auto">
          <a:xfrm>
            <a:off x="381000" y="5181600"/>
            <a:ext cx="457200" cy="457200"/>
          </a:xfrm>
          <a:prstGeom prst="rect">
            <a:avLst/>
          </a:prstGeom>
          <a:noFill/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7" name="Rectangle 16"/>
          <p:cNvSpPr/>
          <p:nvPr userDrawn="1"/>
        </p:nvSpPr>
        <p:spPr bwMode="auto">
          <a:xfrm>
            <a:off x="381000" y="6019800"/>
            <a:ext cx="457200" cy="457200"/>
          </a:xfrm>
          <a:prstGeom prst="rect">
            <a:avLst/>
          </a:prstGeom>
          <a:noFill/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8" name="Rectangle 17"/>
          <p:cNvSpPr/>
          <p:nvPr userDrawn="1"/>
        </p:nvSpPr>
        <p:spPr bwMode="auto">
          <a:xfrm>
            <a:off x="381000" y="3505200"/>
            <a:ext cx="457200" cy="457200"/>
          </a:xfrm>
          <a:prstGeom prst="rect">
            <a:avLst/>
          </a:prstGeom>
          <a:noFill/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19" name="Rectangle 18"/>
          <p:cNvSpPr/>
          <p:nvPr userDrawn="1"/>
        </p:nvSpPr>
        <p:spPr bwMode="auto">
          <a:xfrm>
            <a:off x="1097280" y="5516880"/>
            <a:ext cx="274320" cy="274320"/>
          </a:xfrm>
          <a:prstGeom prst="rect">
            <a:avLst/>
          </a:prstGeom>
          <a:noFill/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0" name="Rectangle 19"/>
          <p:cNvSpPr/>
          <p:nvPr userDrawn="1"/>
        </p:nvSpPr>
        <p:spPr bwMode="auto">
          <a:xfrm>
            <a:off x="1066800" y="990600"/>
            <a:ext cx="274320" cy="27432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1" name="Rectangle 20"/>
          <p:cNvSpPr/>
          <p:nvPr userDrawn="1"/>
        </p:nvSpPr>
        <p:spPr bwMode="auto">
          <a:xfrm>
            <a:off x="4069080" y="685800"/>
            <a:ext cx="274320" cy="27432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  <p:sp>
        <p:nvSpPr>
          <p:cNvPr id="22" name="Rectangle 21"/>
          <p:cNvSpPr/>
          <p:nvPr userDrawn="1"/>
        </p:nvSpPr>
        <p:spPr bwMode="auto">
          <a:xfrm>
            <a:off x="381000" y="2362200"/>
            <a:ext cx="457200" cy="457200"/>
          </a:xfrm>
          <a:prstGeom prst="rect">
            <a:avLst/>
          </a:prstGeom>
          <a:solidFill>
            <a:schemeClr val="accent2"/>
          </a:solidFill>
          <a:ln w="19050" cap="sq" cmpd="sng" algn="ctr">
            <a:solidFill>
              <a:schemeClr val="tx1">
                <a:lumMod val="95000"/>
                <a:alpha val="74000"/>
              </a:schemeClr>
            </a:solidFill>
            <a:prstDash val="solid"/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Times New Roman" pitchFamily="18" charset="0"/>
            </a:endParaRP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advTm="1000">
    <p:circle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50000"/>
        </a:spcBef>
        <a:spcAft>
          <a:spcPct val="0"/>
        </a:spcAft>
        <a:buClr>
          <a:schemeClr val="tx1"/>
        </a:buClr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Garamond" pitchFamily="18" charset="0"/>
        <a:buChar char="−"/>
        <a:defRPr sz="22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Garamond" pitchFamily="18" charset="0"/>
        <a:buChar char="−"/>
        <a:defRPr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•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0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905000" y="1447800"/>
            <a:ext cx="6705600" cy="2119829"/>
          </a:xfrm>
        </p:spPr>
        <p:txBody>
          <a:bodyPr/>
          <a:lstStyle/>
          <a:p>
            <a:pPr algn="ctr"/>
            <a:r>
              <a:rPr lang="en-US" dirty="0" smtClean="0"/>
              <a:t>MITIGATING UNCENSORED </a:t>
            </a:r>
            <a:r>
              <a:rPr lang="en-US" dirty="0" smtClean="0"/>
              <a:t>SOCIAL MEDIA UTILITY</a:t>
            </a:r>
            <a:endParaRPr lang="en-US" dirty="0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Presenter Names</a:t>
            </a:r>
          </a:p>
          <a:p>
            <a:r>
              <a:rPr lang="en-US" dirty="0" smtClean="0"/>
              <a:t>Collins Bunde </a:t>
            </a:r>
            <a:r>
              <a:rPr lang="en-US" dirty="0"/>
              <a:t>	</a:t>
            </a:r>
            <a:r>
              <a:rPr lang="en-US" dirty="0" smtClean="0"/>
              <a:t>	I132/0858/2013</a:t>
            </a:r>
          </a:p>
          <a:p>
            <a:r>
              <a:rPr lang="en-US" dirty="0" smtClean="0"/>
              <a:t>Edward Onyango		I132/3025/2013</a:t>
            </a:r>
            <a:endParaRPr lang="en-US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9612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u="sng" dirty="0" smtClean="0"/>
              <a:t>Research Design</a:t>
            </a:r>
          </a:p>
          <a:p>
            <a:r>
              <a:rPr lang="en-US" dirty="0" smtClean="0"/>
              <a:t>EXPLORATORY DESIGN </a:t>
            </a:r>
          </a:p>
          <a:p>
            <a:pPr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CASE STUDIES</a:t>
            </a:r>
          </a:p>
          <a:p>
            <a:pPr lvl="1" indent="-342900">
              <a:buFont typeface="Wingdings" panose="05000000000000000000" pitchFamily="2" charset="2"/>
              <a:buChar char="Ø"/>
            </a:pPr>
            <a:r>
              <a:rPr lang="en-US" dirty="0" smtClean="0"/>
              <a:t>REPORTS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WEBSITES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 smtClean="0"/>
              <a:t>Blogs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470296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Methodolgy (SDLC)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b="1" u="sng" dirty="0" smtClean="0"/>
              <a:t>Sentiment Analysis:</a:t>
            </a:r>
          </a:p>
          <a:p>
            <a:r>
              <a:rPr lang="en-US" dirty="0" smtClean="0"/>
              <a:t>Obtaining a data set – for both negative and positive messages</a:t>
            </a:r>
          </a:p>
          <a:p>
            <a:r>
              <a:rPr lang="en-US" dirty="0" smtClean="0"/>
              <a:t>Training the classifier</a:t>
            </a:r>
          </a:p>
          <a:p>
            <a:r>
              <a:rPr lang="en-US" dirty="0" smtClean="0"/>
              <a:t>Artificial Intelligence and Machine Learning Techniques.</a:t>
            </a:r>
          </a:p>
          <a:p>
            <a:r>
              <a:rPr lang="en-US" dirty="0" smtClean="0"/>
              <a:t>Naïve Bayes Classifier Algorithm</a:t>
            </a:r>
          </a:p>
          <a:p>
            <a:r>
              <a:rPr lang="en-US" dirty="0" smtClean="0"/>
              <a:t>Using Twitter </a:t>
            </a: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684900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 (SDLC)</a:t>
            </a:r>
            <a:endParaRPr lang="en-US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>
              <a:solidFill>
                <a:srgbClr val="CC66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057400"/>
            <a:ext cx="7057540" cy="4190999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Proposed System Architecture</a:t>
            </a:r>
            <a:endParaRPr lang="en-US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50028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990600"/>
            <a:ext cx="8089148" cy="58674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064450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</a:t>
            </a:r>
            <a:r>
              <a:rPr lang="en-US" dirty="0" smtClean="0"/>
              <a:t>Project Status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057400"/>
            <a:ext cx="7481238" cy="4572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 Required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1</a:t>
            </a:r>
            <a:r>
              <a:rPr lang="en-US" dirty="0"/>
              <a:t>. Dedicated laptop for mining the twitter data.</a:t>
            </a:r>
            <a:br>
              <a:rPr lang="en-US" dirty="0"/>
            </a:br>
            <a:r>
              <a:rPr lang="en-US" dirty="0"/>
              <a:t>2. Faster Internet access </a:t>
            </a:r>
            <a:r>
              <a:rPr lang="en-US" dirty="0" err="1"/>
              <a:t>i.e</a:t>
            </a:r>
            <a:r>
              <a:rPr lang="en-US" dirty="0"/>
              <a:t> </a:t>
            </a:r>
            <a:r>
              <a:rPr lang="en-US" dirty="0" err="1"/>
              <a:t>Safaricom</a:t>
            </a:r>
            <a:r>
              <a:rPr lang="en-US" dirty="0"/>
              <a:t> 3G or Airtel</a:t>
            </a:r>
            <a:br>
              <a:rPr lang="en-US" dirty="0"/>
            </a:br>
            <a:r>
              <a:rPr lang="en-US" dirty="0"/>
              <a:t>3. Python Anaconda resource intensive</a:t>
            </a:r>
            <a:br>
              <a:rPr lang="en-US" dirty="0"/>
            </a:br>
            <a:r>
              <a:rPr lang="en-US" dirty="0"/>
              <a:t>4. Research personnel</a:t>
            </a:r>
            <a:br>
              <a:rPr lang="en-US" dirty="0"/>
            </a:br>
            <a:r>
              <a:rPr lang="en-US" dirty="0"/>
              <a:t>5. </a:t>
            </a:r>
            <a:r>
              <a:rPr lang="en-US" dirty="0" smtClean="0"/>
              <a:t>Programming </a:t>
            </a:r>
            <a:r>
              <a:rPr lang="en-US" smtClean="0"/>
              <a:t>in python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268733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Technology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33600" y="2057400"/>
            <a:ext cx="6400800" cy="4495800"/>
          </a:xfrm>
        </p:spPr>
        <p:txBody>
          <a:bodyPr/>
          <a:lstStyle/>
          <a:p>
            <a:r>
              <a:rPr lang="en-US" dirty="0" smtClean="0"/>
              <a:t>Benefits of this technology </a:t>
            </a:r>
          </a:p>
          <a:p>
            <a:pPr marL="400050" lvl="1" indent="0">
              <a:buNone/>
            </a:pPr>
            <a:r>
              <a:rPr lang="en-US" dirty="0" smtClean="0"/>
              <a:t>Will be able to effectively address the needs each enterprise localized to its environment in achieving security in social media.</a:t>
            </a:r>
            <a:endParaRPr lang="en-US" dirty="0"/>
          </a:p>
          <a:p>
            <a:r>
              <a:rPr lang="en-US" dirty="0" smtClean="0"/>
              <a:t>Standards Already </a:t>
            </a:r>
            <a:r>
              <a:rPr lang="en-US" dirty="0"/>
              <a:t>adopted</a:t>
            </a:r>
          </a:p>
          <a:p>
            <a:pPr marL="457200" lvl="1" indent="0">
              <a:buNone/>
            </a:pPr>
            <a:r>
              <a:rPr lang="en-US" dirty="0" smtClean="0"/>
              <a:t>The </a:t>
            </a:r>
            <a:r>
              <a:rPr lang="en-US" dirty="0" err="1" smtClean="0"/>
              <a:t>Umati</a:t>
            </a:r>
            <a:r>
              <a:rPr lang="en-US" dirty="0" smtClean="0"/>
              <a:t> Project for monitoring hate speech on social media, </a:t>
            </a:r>
            <a:r>
              <a:rPr lang="en-US" dirty="0" err="1" smtClean="0"/>
              <a:t>esp</a:t>
            </a:r>
            <a:r>
              <a:rPr lang="en-US" dirty="0" smtClean="0"/>
              <a:t> during the elections</a:t>
            </a:r>
            <a:endParaRPr lang="en-US" dirty="0"/>
          </a:p>
          <a:p>
            <a:r>
              <a:rPr lang="en-US" dirty="0"/>
              <a:t>Standards specifically being ignored</a:t>
            </a:r>
          </a:p>
          <a:p>
            <a:pPr marL="457200" lvl="1" indent="0">
              <a:buNone/>
            </a:pPr>
            <a:r>
              <a:rPr lang="en-US" dirty="0" smtClean="0"/>
              <a:t>Using social media tools safely and securely enhancing privacy and reducing risks.</a:t>
            </a:r>
            <a:endParaRPr lang="en-US" dirty="0"/>
          </a:p>
          <a:p>
            <a:pPr>
              <a:buFontTx/>
              <a:buNone/>
            </a:pPr>
            <a:endParaRPr lang="en-US" dirty="0"/>
          </a:p>
          <a:p>
            <a:pPr>
              <a:buFontTx/>
              <a:buNone/>
            </a:pPr>
            <a:r>
              <a:rPr lang="en-US" dirty="0"/>
              <a:t>DYA: define your acronyms!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pPr algn="ctr"/>
            <a:r>
              <a:rPr lang="en-US" sz="4000" dirty="0" smtClean="0"/>
              <a:t>Questions</a:t>
            </a:r>
            <a:endParaRPr lang="en-US" sz="40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117220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3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10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Rectangle 6"/>
          <p:cNvSpPr>
            <a:spLocks noGrp="1" noChangeArrowheads="1"/>
          </p:cNvSpPr>
          <p:nvPr>
            <p:ph type="title"/>
          </p:nvPr>
        </p:nvSpPr>
        <p:spPr>
          <a:xfrm>
            <a:off x="1828800" y="1066800"/>
            <a:ext cx="6629400" cy="685800"/>
          </a:xfrm>
        </p:spPr>
        <p:txBody>
          <a:bodyPr/>
          <a:lstStyle/>
          <a:p>
            <a:r>
              <a:rPr lang="en-US" dirty="0"/>
              <a:t>Project </a:t>
            </a:r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1981200" y="1752600"/>
            <a:ext cx="6477000" cy="4800600"/>
          </a:xfrm>
        </p:spPr>
        <p:txBody>
          <a:bodyPr/>
          <a:lstStyle/>
          <a:p>
            <a:pPr lvl="0"/>
            <a:r>
              <a:rPr lang="en-US" sz="3200" dirty="0" smtClean="0"/>
              <a:t>To </a:t>
            </a:r>
            <a:r>
              <a:rPr lang="en-US" sz="3200" dirty="0"/>
              <a:t>identify </a:t>
            </a:r>
            <a:r>
              <a:rPr lang="en-US" sz="3200" dirty="0" smtClean="0"/>
              <a:t>the </a:t>
            </a:r>
            <a:r>
              <a:rPr lang="en-US" sz="3200" dirty="0"/>
              <a:t>risks of social media utility across Kenyan enterprises</a:t>
            </a:r>
            <a:r>
              <a:rPr lang="en-US" sz="2000" dirty="0" smtClean="0"/>
              <a:t>.</a:t>
            </a:r>
          </a:p>
          <a:p>
            <a:r>
              <a:rPr lang="en-US" sz="3200" dirty="0"/>
              <a:t>To identify the existing impact of the uncontrolled social media utility to some of the enterprises in Kenya.</a:t>
            </a:r>
          </a:p>
          <a:p>
            <a:pPr lvl="0"/>
            <a:endParaRPr lang="en-US" sz="3200" dirty="0" smtClean="0"/>
          </a:p>
          <a:p>
            <a:pPr lvl="0"/>
            <a:endParaRPr lang="en-US" sz="2000" dirty="0"/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66800"/>
            <a:ext cx="6629400" cy="609600"/>
          </a:xfrm>
        </p:spPr>
        <p:txBody>
          <a:bodyPr/>
          <a:lstStyle/>
          <a:p>
            <a:r>
              <a:rPr lang="en-US" dirty="0" err="1" smtClean="0"/>
              <a:t>Cont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9700" y="1664464"/>
            <a:ext cx="7505700" cy="5117335"/>
          </a:xfrm>
        </p:spPr>
        <p:txBody>
          <a:bodyPr/>
          <a:lstStyle/>
          <a:p>
            <a:pPr lvl="0"/>
            <a:r>
              <a:rPr lang="en-US" sz="2800" dirty="0" smtClean="0"/>
              <a:t>To </a:t>
            </a:r>
            <a:r>
              <a:rPr lang="en-US" sz="2800" dirty="0"/>
              <a:t>suggest the implementation of local enterprise intelligent system </a:t>
            </a:r>
            <a:r>
              <a:rPr lang="en-US" sz="2800" dirty="0" smtClean="0"/>
              <a:t>of </a:t>
            </a:r>
            <a:r>
              <a:rPr lang="en-US" sz="2800" dirty="0"/>
              <a:t>sentiment analysis for security reasons.</a:t>
            </a:r>
          </a:p>
          <a:p>
            <a:r>
              <a:rPr lang="en-US" sz="2800" dirty="0"/>
              <a:t>To suggest an effective social media strategy that defines, policy formulation guideline and risk assessment for the enterprise use within the Kenyan industrial </a:t>
            </a:r>
            <a:r>
              <a:rPr lang="en-US" sz="2800" dirty="0" smtClean="0"/>
              <a:t>realm</a:t>
            </a:r>
          </a:p>
          <a:p>
            <a:r>
              <a:rPr lang="en-US" sz="2800" dirty="0"/>
              <a:t>To create a model classifier that uses sentiment analysis techniques to analyze twitter sentiments regarding corporates and their brands.</a:t>
            </a:r>
          </a:p>
          <a:p>
            <a:endParaRPr lang="en-US" sz="2800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35483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Questions</a:t>
            </a:r>
            <a:endParaRPr lang="en-US" dirty="0"/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47800" y="1896533"/>
            <a:ext cx="7391400" cy="4876800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/>
              <a:t>Kenyan enterprises!!</a:t>
            </a:r>
          </a:p>
          <a:p>
            <a:pPr marL="0" indent="0" algn="ctr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Both private and government agencies</a:t>
            </a:r>
          </a:p>
          <a:p>
            <a:r>
              <a:rPr lang="en-US" sz="2800" dirty="0" smtClean="0"/>
              <a:t>Why are they embracing social media??</a:t>
            </a:r>
          </a:p>
          <a:p>
            <a:r>
              <a:rPr lang="en-US" sz="2800" dirty="0" smtClean="0"/>
              <a:t> How will they measure their success in the long run??  With the use of Social Media.</a:t>
            </a:r>
          </a:p>
          <a:p>
            <a:pPr marL="0" indent="0" algn="ctr">
              <a:buNone/>
            </a:pPr>
            <a:r>
              <a:rPr lang="en-US" sz="2800" dirty="0" smtClean="0">
                <a:solidFill>
                  <a:srgbClr val="FF0000"/>
                </a:solidFill>
              </a:rPr>
              <a:t>Social media strategy, policy, risk assessment, Local enterprise intelligence</a:t>
            </a:r>
          </a:p>
          <a:p>
            <a:endParaRPr lang="en-US" sz="2800" dirty="0">
              <a:solidFill>
                <a:srgbClr val="CC6600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Cont</a:t>
            </a:r>
            <a:r>
              <a:rPr lang="en-US" dirty="0" smtClean="0"/>
              <a:t>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lr>
                <a:srgbClr val="FFFFFF"/>
              </a:buClr>
            </a:pPr>
            <a:r>
              <a:rPr lang="en-US" sz="2800" dirty="0" smtClean="0">
                <a:solidFill>
                  <a:srgbClr val="FFFFFF"/>
                </a:solidFill>
              </a:rPr>
              <a:t>What are the risks that most enterprises are exposed to.?</a:t>
            </a:r>
          </a:p>
          <a:p>
            <a:pPr lvl="0">
              <a:buClr>
                <a:srgbClr val="FFFFFF"/>
              </a:buClr>
            </a:pPr>
            <a:r>
              <a:rPr lang="en-US" sz="2800" dirty="0" smtClean="0">
                <a:solidFill>
                  <a:srgbClr val="FFFFFF"/>
                </a:solidFill>
              </a:rPr>
              <a:t>Is </a:t>
            </a:r>
            <a:r>
              <a:rPr lang="en-US" sz="2800" dirty="0">
                <a:solidFill>
                  <a:srgbClr val="FFFFFF"/>
                </a:solidFill>
              </a:rPr>
              <a:t>the corporate perimeter </a:t>
            </a:r>
            <a:r>
              <a:rPr lang="en-US" sz="2800" dirty="0" smtClean="0">
                <a:solidFill>
                  <a:srgbClr val="FFFFFF"/>
                </a:solidFill>
              </a:rPr>
              <a:t>defined?</a:t>
            </a:r>
            <a:endParaRPr lang="en-US" sz="2800" dirty="0">
              <a:solidFill>
                <a:srgbClr val="FFFFFF"/>
              </a:solidFill>
            </a:endParaRPr>
          </a:p>
          <a:p>
            <a:pPr lvl="0">
              <a:buClr>
                <a:srgbClr val="FFFFFF"/>
              </a:buClr>
            </a:pPr>
            <a:r>
              <a:rPr lang="en-US" sz="2800" dirty="0">
                <a:solidFill>
                  <a:srgbClr val="FFFFFF"/>
                </a:solidFill>
              </a:rPr>
              <a:t>How can they be prepared to deal with the risks and benefits it </a:t>
            </a:r>
            <a:r>
              <a:rPr lang="en-US" sz="2800" dirty="0" smtClean="0">
                <a:solidFill>
                  <a:srgbClr val="FFFFFF"/>
                </a:solidFill>
              </a:rPr>
              <a:t>presents?</a:t>
            </a:r>
            <a:endParaRPr lang="en-US" sz="2800" dirty="0">
              <a:solidFill>
                <a:srgbClr val="FFFFFF"/>
              </a:solidFill>
            </a:endParaRPr>
          </a:p>
          <a:p>
            <a:pPr marL="685800" lvl="1">
              <a:buClr>
                <a:srgbClr val="FFFFFF"/>
              </a:buClr>
              <a:buFont typeface="Wingdings" panose="05000000000000000000" pitchFamily="2" charset="2"/>
              <a:buChar char="Ø"/>
            </a:pPr>
            <a:r>
              <a:rPr lang="en-US" sz="2800" dirty="0">
                <a:solidFill>
                  <a:srgbClr val="FF0000"/>
                </a:solidFill>
              </a:rPr>
              <a:t>Proactive measures</a:t>
            </a:r>
          </a:p>
          <a:p>
            <a:endParaRPr lang="en-US" sz="28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80109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66800"/>
            <a:ext cx="6629400" cy="533400"/>
          </a:xfrm>
        </p:spPr>
        <p:txBody>
          <a:bodyPr/>
          <a:lstStyle/>
          <a:p>
            <a:r>
              <a:rPr lang="en-US" dirty="0" smtClean="0"/>
              <a:t>Why  Kenya??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676401"/>
            <a:ext cx="7663554" cy="4953000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036054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Social media Monitory?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An automated archiving system to help</a:t>
            </a:r>
            <a:br>
              <a:rPr lang="en-US" sz="3600" dirty="0"/>
            </a:br>
            <a:r>
              <a:rPr lang="en-US" sz="3600" dirty="0"/>
              <a:t>monitor activity could be beneficial to mitigate the risks of social media</a:t>
            </a:r>
            <a:br>
              <a:rPr lang="en-US" sz="3600" dirty="0"/>
            </a:br>
            <a:r>
              <a:rPr lang="en-US" sz="3600" dirty="0"/>
              <a:t>as well</a:t>
            </a:r>
            <a:r>
              <a:rPr lang="en-US" sz="3600" dirty="0" smtClean="0"/>
              <a:t>. Through gaining of insightful intelligence</a:t>
            </a:r>
            <a:r>
              <a:rPr lang="en-US" sz="3600" dirty="0"/>
              <a:t/>
            </a:r>
            <a:br>
              <a:rPr lang="en-US" sz="3600" dirty="0"/>
            </a:br>
            <a:endParaRPr lang="en-US" sz="36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291373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0" y="1066800"/>
            <a:ext cx="6629400" cy="457200"/>
          </a:xfrm>
        </p:spPr>
        <p:txBody>
          <a:bodyPr/>
          <a:lstStyle/>
          <a:p>
            <a:r>
              <a:rPr lang="en-US" dirty="0" smtClean="0"/>
              <a:t>Enterprise Social Media plan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859" y="1676400"/>
            <a:ext cx="8337810" cy="4953000"/>
          </a:xfrm>
        </p:spPr>
      </p:pic>
      <p:sp>
        <p:nvSpPr>
          <p:cNvPr id="5" name="TextBox 4"/>
          <p:cNvSpPr txBox="1"/>
          <p:nvPr/>
        </p:nvSpPr>
        <p:spPr>
          <a:xfrm>
            <a:off x="2362200" y="60960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>
                <a:latin typeface="Trebuchet MS" panose="020B0603020202020204" pitchFamily="34" charset="0"/>
              </a:rPr>
              <a:t>Photo courtesy of Delloite</a:t>
            </a:r>
          </a:p>
          <a:p>
            <a:pPr algn="ctr"/>
            <a:r>
              <a:rPr lang="en-US" sz="1800" dirty="0" smtClean="0">
                <a:latin typeface="Trebuchet MS" panose="020B0603020202020204" pitchFamily="34" charset="0"/>
              </a:rPr>
              <a:t>Development LLC</a:t>
            </a:r>
            <a:endParaRPr lang="en-US" sz="1800" dirty="0">
              <a:latin typeface="Trebuchet MS" panose="020B0603020202020204" pitchFamily="34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214480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 smtClean="0"/>
              <a:t>ESTIMATED SOCIAL MEDIA USAGE IN KENYA BY 2013</a:t>
            </a:r>
            <a:endParaRPr lang="en-US" sz="24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352" y="1066801"/>
            <a:ext cx="7852247" cy="5614106"/>
          </a:xfrm>
        </p:spPr>
      </p:pic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067255"/>
      </p:ext>
    </p:extLst>
  </p:cSld>
  <p:clrMapOvr>
    <a:masterClrMapping/>
  </p:clrMapOvr>
  <p:transition advTm="1000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01018456">
  <a:themeElements>
    <a:clrScheme name="Project Overview">
      <a:dk1>
        <a:srgbClr val="000000"/>
      </a:dk1>
      <a:lt1>
        <a:srgbClr val="FFFFFF"/>
      </a:lt1>
      <a:dk2>
        <a:srgbClr val="0066CC"/>
      </a:dk2>
      <a:lt2>
        <a:srgbClr val="CBCBCB"/>
      </a:lt2>
      <a:accent1>
        <a:srgbClr val="00CCFF"/>
      </a:accent1>
      <a:accent2>
        <a:srgbClr val="0D658A"/>
      </a:accent2>
      <a:accent3>
        <a:srgbClr val="AAB8E2"/>
      </a:accent3>
      <a:accent4>
        <a:srgbClr val="DADADA"/>
      </a:accent4>
      <a:accent5>
        <a:srgbClr val="AAE2FF"/>
      </a:accent5>
      <a:accent6>
        <a:srgbClr val="00E7B9"/>
      </a:accent6>
      <a:hlink>
        <a:srgbClr val="FF3300"/>
      </a:hlink>
      <a:folHlink>
        <a:srgbClr val="FF7C80"/>
      </a:folHlink>
    </a:clrScheme>
    <a:fontScheme name="Default Design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sq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66CC"/>
        </a:dk2>
        <a:lt2>
          <a:srgbClr val="CBCBCB"/>
        </a:lt2>
        <a:accent1>
          <a:srgbClr val="00CCFF"/>
        </a:accent1>
        <a:accent2>
          <a:srgbClr val="00FFCC"/>
        </a:accent2>
        <a:accent3>
          <a:srgbClr val="AAB8E2"/>
        </a:accent3>
        <a:accent4>
          <a:srgbClr val="DADADA"/>
        </a:accent4>
        <a:accent5>
          <a:srgbClr val="AAE2FF"/>
        </a:accent5>
        <a:accent6>
          <a:srgbClr val="00E7B9"/>
        </a:accent6>
        <a:hlink>
          <a:srgbClr val="FF33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3366FF"/>
        </a:accent1>
        <a:accent2>
          <a:srgbClr val="009900"/>
        </a:accent2>
        <a:accent3>
          <a:srgbClr val="FFFFFF"/>
        </a:accent3>
        <a:accent4>
          <a:srgbClr val="000000"/>
        </a:accent4>
        <a:accent5>
          <a:srgbClr val="ADB8FF"/>
        </a:accent5>
        <a:accent6>
          <a:srgbClr val="008A00"/>
        </a:accent6>
        <a:hlink>
          <a:srgbClr val="FF0033"/>
        </a:hlink>
        <a:folHlink>
          <a:srgbClr val="CCCC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EAEAEA"/>
        </a:accent1>
        <a:accent2>
          <a:srgbClr val="5F5F5F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555555"/>
        </a:accent6>
        <a:hlink>
          <a:srgbClr val="969696"/>
        </a:hlink>
        <a:folHlink>
          <a:srgbClr val="CBCBC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54D0E0B0-8833-491E-BB0D-6E6AC9CC057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</TotalTime>
  <Words>358</Words>
  <Application>Microsoft Office PowerPoint</Application>
  <PresentationFormat>On-screen Show (4:3)</PresentationFormat>
  <Paragraphs>59</Paragraphs>
  <Slides>18</Slides>
  <Notes>0</Notes>
  <HiddenSlides>1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Garamond</vt:lpstr>
      <vt:lpstr>Times New Roman</vt:lpstr>
      <vt:lpstr>Trebuchet MS</vt:lpstr>
      <vt:lpstr>Wingdings</vt:lpstr>
      <vt:lpstr>01018456</vt:lpstr>
      <vt:lpstr>MITIGATING UNCENSORED SOCIAL MEDIA UTILITY</vt:lpstr>
      <vt:lpstr>Project Objectives</vt:lpstr>
      <vt:lpstr>Cont:</vt:lpstr>
      <vt:lpstr>Project Questions</vt:lpstr>
      <vt:lpstr>Cont:</vt:lpstr>
      <vt:lpstr>Why  Kenya??</vt:lpstr>
      <vt:lpstr>Why Social media Monitory?</vt:lpstr>
      <vt:lpstr>Enterprise Social Media plan</vt:lpstr>
      <vt:lpstr>ESTIMATED SOCIAL MEDIA USAGE IN KENYA BY 2013</vt:lpstr>
      <vt:lpstr>Methodology</vt:lpstr>
      <vt:lpstr>Methodolgy (SDLC)</vt:lpstr>
      <vt:lpstr>Methodology  (SDLC)</vt:lpstr>
      <vt:lpstr>Proposed System Architecture</vt:lpstr>
      <vt:lpstr>PowerPoint Presentation</vt:lpstr>
      <vt:lpstr>Current Project Status</vt:lpstr>
      <vt:lpstr>Resources  Required</vt:lpstr>
      <vt:lpstr>Technology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Overview</dc:title>
  <dc:creator>COLLINS BUNDE</dc:creator>
  <cp:keywords/>
  <cp:lastModifiedBy>COLLINS BUNDE</cp:lastModifiedBy>
  <cp:revision>72</cp:revision>
  <cp:lastPrinted>1601-01-01T00:00:00Z</cp:lastPrinted>
  <dcterms:created xsi:type="dcterms:W3CDTF">2016-11-06T18:30:01Z</dcterms:created>
  <dcterms:modified xsi:type="dcterms:W3CDTF">2016-11-12T14:28:23Z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TC010184561033</vt:lpwstr>
  </property>
</Properties>
</file>

<file path=docProps/thumbnail.jpeg>
</file>